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41" r:id="rId1"/>
  </p:sldMasterIdLst>
  <p:sldIdLst>
    <p:sldId id="288" r:id="rId2"/>
    <p:sldId id="294" r:id="rId3"/>
    <p:sldId id="289" r:id="rId4"/>
    <p:sldId id="290" r:id="rId5"/>
    <p:sldId id="291" r:id="rId6"/>
    <p:sldId id="293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A44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94590" autoAdjust="0"/>
  </p:normalViewPr>
  <p:slideViewPr>
    <p:cSldViewPr snapToGrid="0" snapToObjects="1">
      <p:cViewPr varScale="1">
        <p:scale>
          <a:sx n="112" d="100"/>
          <a:sy n="112" d="100"/>
        </p:scale>
        <p:origin x="-7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‹n.›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‹n.›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‹n.›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2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CCED9-0237-EF46-BA46-C011AF121346}" type="datetimeFigureOut">
              <a:rPr lang="it-IT" smtClean="0"/>
              <a:pPr/>
              <a:t>4-04-2015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A0770-6524-AC46-8301-155F1B2129BC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>
            <a:alphaModFix amt="8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4275809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FFFFFF"/>
                </a:solidFill>
                <a:latin typeface="Arial"/>
                <a:cs typeface="Arial"/>
              </a:rPr>
              <a:t>LA POSIZIONE BASE</a:t>
            </a:r>
            <a:endParaRPr lang="it-IT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LA POSIZIONE BASE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95963" y="1537368"/>
            <a:ext cx="82406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Le fasi dell’obbedienza iniziano e finiscono sempre da quella che viene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definita la “</a:t>
            </a:r>
            <a:r>
              <a:rPr lang="it-IT" sz="2000" b="1" dirty="0" smtClean="0">
                <a:solidFill>
                  <a:srgbClr val="0000FF"/>
                </a:solidFill>
                <a:latin typeface="Arial"/>
                <a:cs typeface="Arial"/>
              </a:rPr>
              <a:t>posizione base</a:t>
            </a:r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”: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19464" y="3854173"/>
            <a:ext cx="521713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  <a:latin typeface="Arial"/>
                <a:cs typeface="Arial"/>
              </a:rPr>
              <a:t>CONDUTTORE IN PIEDI FERMO </a:t>
            </a:r>
          </a:p>
          <a:p>
            <a:pPr algn="ctr"/>
            <a:r>
              <a:rPr lang="it-IT" sz="2600" b="1" dirty="0" smtClean="0">
                <a:solidFill>
                  <a:srgbClr val="FF0000"/>
                </a:solidFill>
                <a:latin typeface="Arial"/>
                <a:cs typeface="Arial"/>
              </a:rPr>
              <a:t>CANE SEDUTO A SINISTRA</a:t>
            </a:r>
          </a:p>
        </p:txBody>
      </p:sp>
      <p:pic>
        <p:nvPicPr>
          <p:cNvPr id="8" name="Immagine 7" descr="Schermata 2015-12-31 alle 01.38.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598" y="2627991"/>
            <a:ext cx="2328278" cy="362064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COME SI COMUNICA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0464" y="1564095"/>
            <a:ext cx="83116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Le fasi dell’obbedienza instaurano un rapporto di comunicazione con il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cane attraverso il linguaggio verbale.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Il cane è in grado di apprendere associando un termine verbale (suono)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ad una posizione o ad un’azione mediante gratificazione o conferma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(cibo, gioco, complimenti)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Per questo durante l’addestramento si utilizzerà sempre la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STESSA PAROLA e la si ripeterà all’infinito.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071096" y="5672856"/>
            <a:ext cx="523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CORRETTA &gt; “Seduto!”  “Seduto!”  “Seduto!”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13288" y="5303524"/>
            <a:ext cx="758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AZIONE ERRATA: “Seduto!” “Su dai Seduto!”  “Ti ho detto seduto!” 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GIUSTO E SBAGLIATO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21717" y="1497255"/>
            <a:ext cx="75752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E’ necessario far comprendere al cane quando esegue un’azione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ritenuta corretta e quando ne esegue un’altra errata.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37751" y="2607171"/>
            <a:ext cx="69571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008000"/>
                </a:solidFill>
                <a:latin typeface="Arial"/>
                <a:cs typeface="Arial"/>
              </a:rPr>
              <a:t>BRAVO!</a:t>
            </a:r>
          </a:p>
          <a:p>
            <a:pPr algn="ctr"/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Il cane ha eseguito un esercizio o un’azione per noi corretta</a:t>
            </a:r>
          </a:p>
          <a:p>
            <a:pPr algn="ctr"/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Il tono è allegro e suadente e spesso si associa il “SI”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74823" y="3863804"/>
            <a:ext cx="808296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600" b="1" dirty="0" smtClean="0">
                <a:solidFill>
                  <a:srgbClr val="FF0000"/>
                </a:solidFill>
                <a:latin typeface="Arial"/>
                <a:cs typeface="Arial"/>
              </a:rPr>
              <a:t>NO!</a:t>
            </a:r>
          </a:p>
          <a:p>
            <a:pPr algn="ctr"/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Il cane non ha eseguito l’esercizio o ha commesso un’azione scorretta</a:t>
            </a:r>
          </a:p>
          <a:p>
            <a:pPr algn="ctr"/>
            <a:r>
              <a:rPr lang="it-IT" sz="2000" dirty="0" smtClean="0">
                <a:solidFill>
                  <a:srgbClr val="000000"/>
                </a:solidFill>
                <a:latin typeface="Arial"/>
                <a:cs typeface="Arial"/>
              </a:rPr>
              <a:t>Il tono è fermo ed autorevole ma non rabbioso né urlato.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05310" y="5857522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CORRETTA &gt; “Terra! </a:t>
            </a:r>
            <a:r>
              <a:rPr lang="it-IT" sz="1400" b="1" dirty="0" smtClean="0">
                <a:solidFill>
                  <a:srgbClr val="008000"/>
                </a:solidFill>
                <a:latin typeface="Arial"/>
                <a:cs typeface="Arial"/>
              </a:rPr>
              <a:t>[il cane esegue] </a:t>
            </a:r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…BRAVO</a:t>
            </a:r>
            <a:r>
              <a:rPr lang="it-IT" b="1" dirty="0" smtClean="0">
                <a:solidFill>
                  <a:srgbClr val="008000"/>
                </a:solidFill>
                <a:latin typeface="Arial"/>
                <a:cs typeface="Arial"/>
              </a:rPr>
              <a:t>!”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305511" y="5461454"/>
            <a:ext cx="683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AZIONE ERRATA: “Terra! </a:t>
            </a:r>
            <a:r>
              <a:rPr lang="it-IT" sz="1400" b="1" dirty="0" smtClean="0">
                <a:solidFill>
                  <a:srgbClr val="FF0000"/>
                </a:solidFill>
                <a:latin typeface="Arial"/>
                <a:cs typeface="Arial"/>
              </a:rPr>
              <a:t>[il cane invece si siede]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NO! </a:t>
            </a:r>
            <a:r>
              <a:rPr lang="it-IT" b="1" dirty="0" err="1" smtClean="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 Terra!”  </a:t>
            </a:r>
            <a:endParaRPr lang="it-IT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ESECUZIONE ED ERRORE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9" name="Processo 8"/>
          <p:cNvSpPr/>
          <p:nvPr/>
        </p:nvSpPr>
        <p:spPr>
          <a:xfrm>
            <a:off x="3607267" y="1325134"/>
            <a:ext cx="2033255" cy="762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 smtClean="0"/>
              <a:t>TERRA</a:t>
            </a:r>
            <a:endParaRPr lang="it-IT" sz="3000" dirty="0"/>
          </a:p>
        </p:txBody>
      </p:sp>
      <p:cxnSp>
        <p:nvCxnSpPr>
          <p:cNvPr id="35" name="Forma 34"/>
          <p:cNvCxnSpPr>
            <a:endCxn id="12" idx="3"/>
          </p:cNvCxnSpPr>
          <p:nvPr/>
        </p:nvCxnSpPr>
        <p:spPr>
          <a:xfrm rot="5400000">
            <a:off x="5964670" y="3829353"/>
            <a:ext cx="1737902" cy="2384294"/>
          </a:xfrm>
          <a:prstGeom prst="bentConnector2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233312" y="1365238"/>
            <a:ext cx="172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NON ESEGUE</a:t>
            </a:r>
          </a:p>
        </p:txBody>
      </p:sp>
      <p:sp>
        <p:nvSpPr>
          <p:cNvPr id="51" name="Processo 50"/>
          <p:cNvSpPr/>
          <p:nvPr/>
        </p:nvSpPr>
        <p:spPr>
          <a:xfrm>
            <a:off x="7009140" y="3413229"/>
            <a:ext cx="2033255" cy="762000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 smtClean="0"/>
              <a:t>TERRA</a:t>
            </a:r>
            <a:endParaRPr lang="it-IT" sz="3000" dirty="0"/>
          </a:p>
        </p:txBody>
      </p:sp>
      <p:cxnSp>
        <p:nvCxnSpPr>
          <p:cNvPr id="56" name="Forma 55"/>
          <p:cNvCxnSpPr>
            <a:stCxn id="9" idx="3"/>
          </p:cNvCxnSpPr>
          <p:nvPr/>
        </p:nvCxnSpPr>
        <p:spPr>
          <a:xfrm>
            <a:off x="5640522" y="1706134"/>
            <a:ext cx="2385246" cy="168441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Forma 58"/>
          <p:cNvCxnSpPr>
            <a:endCxn id="9" idx="2"/>
          </p:cNvCxnSpPr>
          <p:nvPr/>
        </p:nvCxnSpPr>
        <p:spPr>
          <a:xfrm rot="10800000">
            <a:off x="4623896" y="2087135"/>
            <a:ext cx="2385245" cy="168441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asellaDiTesto 59"/>
          <p:cNvSpPr txBox="1"/>
          <p:nvPr/>
        </p:nvSpPr>
        <p:spPr>
          <a:xfrm>
            <a:off x="4991195" y="3442322"/>
            <a:ext cx="172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NON ESEGUE</a:t>
            </a:r>
          </a:p>
        </p:txBody>
      </p:sp>
      <p:cxnSp>
        <p:nvCxnSpPr>
          <p:cNvPr id="71" name="Connettore 4 70"/>
          <p:cNvCxnSpPr>
            <a:stCxn id="9" idx="1"/>
            <a:endCxn id="12" idx="1"/>
          </p:cNvCxnSpPr>
          <p:nvPr/>
        </p:nvCxnSpPr>
        <p:spPr>
          <a:xfrm rot="10800000" flipH="1" flipV="1">
            <a:off x="3607267" y="1706133"/>
            <a:ext cx="952" cy="4184317"/>
          </a:xfrm>
          <a:prstGeom prst="bentConnector3">
            <a:avLst>
              <a:gd name="adj1" fmla="val -268351471"/>
            </a:avLst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89297" y="3390549"/>
            <a:ext cx="1373318" cy="646331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ORDINE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Arial"/>
                <a:cs typeface="Arial"/>
              </a:rPr>
              <a:t>ESEGUITO</a:t>
            </a:r>
            <a:endParaRPr lang="it-IT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7452384" y="4899487"/>
            <a:ext cx="1146768" cy="646331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FF"/>
                </a:solidFill>
                <a:latin typeface="Arial"/>
                <a:cs typeface="Arial"/>
              </a:rPr>
              <a:t>ESEGUE </a:t>
            </a: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Arial"/>
                <a:cs typeface="Arial"/>
              </a:rPr>
              <a:t>ORDINE</a:t>
            </a:r>
            <a:endParaRPr lang="it-IT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514832" y="1359482"/>
            <a:ext cx="114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8000"/>
                </a:solidFill>
                <a:latin typeface="Arial"/>
                <a:cs typeface="Arial"/>
              </a:rPr>
              <a:t>ESEGUE</a:t>
            </a:r>
          </a:p>
        </p:txBody>
      </p:sp>
      <p:sp>
        <p:nvSpPr>
          <p:cNvPr id="12" name="Processo 11"/>
          <p:cNvSpPr/>
          <p:nvPr/>
        </p:nvSpPr>
        <p:spPr>
          <a:xfrm>
            <a:off x="3608219" y="5469345"/>
            <a:ext cx="2033255" cy="842211"/>
          </a:xfrm>
          <a:prstGeom prst="flowChartProcess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 smtClean="0"/>
              <a:t>BRAVO!</a:t>
            </a:r>
            <a:endParaRPr lang="it-IT" sz="3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ORDINE E LODE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9" name="Processo 8"/>
          <p:cNvSpPr/>
          <p:nvPr/>
        </p:nvSpPr>
        <p:spPr>
          <a:xfrm>
            <a:off x="1264554" y="1248982"/>
            <a:ext cx="2033255" cy="7620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 smtClean="0"/>
              <a:t>TERRA</a:t>
            </a:r>
            <a:endParaRPr lang="it-IT" sz="3000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6858750" y="5482129"/>
            <a:ext cx="1146768" cy="646331"/>
          </a:xfrm>
          <a:prstGeom prst="rect">
            <a:avLst/>
          </a:prstGeom>
          <a:solidFill>
            <a:srgbClr val="008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rgbClr val="FFFFFF"/>
                </a:solidFill>
                <a:latin typeface="Arial"/>
                <a:cs typeface="Arial"/>
              </a:rPr>
              <a:t>ESEGUE </a:t>
            </a:r>
          </a:p>
          <a:p>
            <a:pPr algn="ctr"/>
            <a:r>
              <a:rPr lang="it-IT" dirty="0" smtClean="0">
                <a:solidFill>
                  <a:srgbClr val="FFFFFF"/>
                </a:solidFill>
                <a:latin typeface="Arial"/>
                <a:cs typeface="Arial"/>
              </a:rPr>
              <a:t>ORDINE</a:t>
            </a:r>
            <a:endParaRPr lang="it-IT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6" name="Diamante 25"/>
          <p:cNvSpPr/>
          <p:nvPr/>
        </p:nvSpPr>
        <p:spPr>
          <a:xfrm>
            <a:off x="6644855" y="2144667"/>
            <a:ext cx="1577473" cy="949157"/>
          </a:xfrm>
          <a:prstGeom prst="diamon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 smtClean="0"/>
              <a:t>NO!</a:t>
            </a:r>
            <a:endParaRPr lang="it-IT" sz="2600" dirty="0"/>
          </a:p>
        </p:txBody>
      </p:sp>
      <p:sp>
        <p:nvSpPr>
          <p:cNvPr id="27" name="Diamante 26"/>
          <p:cNvSpPr/>
          <p:nvPr/>
        </p:nvSpPr>
        <p:spPr>
          <a:xfrm>
            <a:off x="6631487" y="3575086"/>
            <a:ext cx="1577473" cy="949157"/>
          </a:xfrm>
          <a:prstGeom prst="diamond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100" dirty="0"/>
          </a:p>
        </p:txBody>
      </p:sp>
      <p:cxnSp>
        <p:nvCxnSpPr>
          <p:cNvPr id="29" name="Forma 28"/>
          <p:cNvCxnSpPr>
            <a:stCxn id="9" idx="3"/>
            <a:endCxn id="26" idx="0"/>
          </p:cNvCxnSpPr>
          <p:nvPr/>
        </p:nvCxnSpPr>
        <p:spPr>
          <a:xfrm>
            <a:off x="3297809" y="1629982"/>
            <a:ext cx="4135783" cy="514685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26" idx="2"/>
            <a:endCxn id="27" idx="0"/>
          </p:cNvCxnSpPr>
          <p:nvPr/>
        </p:nvCxnSpPr>
        <p:spPr>
          <a:xfrm rot="5400000">
            <a:off x="7186277" y="3327771"/>
            <a:ext cx="481262" cy="13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27" idx="2"/>
            <a:endCxn id="73" idx="0"/>
          </p:cNvCxnSpPr>
          <p:nvPr/>
        </p:nvCxnSpPr>
        <p:spPr>
          <a:xfrm rot="16200000" flipH="1">
            <a:off x="6947236" y="4997231"/>
            <a:ext cx="957886" cy="119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>
            <a:stCxn id="73" idx="1"/>
            <a:endCxn id="12" idx="3"/>
          </p:cNvCxnSpPr>
          <p:nvPr/>
        </p:nvCxnSpPr>
        <p:spPr>
          <a:xfrm rot="10800000">
            <a:off x="3297810" y="5805295"/>
            <a:ext cx="3560941" cy="15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4396943" y="1422765"/>
            <a:ext cx="192661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FFFF"/>
                </a:solidFill>
              </a:rPr>
              <a:t>ESEGUE “SEDUTO”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6865347" y="3826598"/>
            <a:ext cx="1159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 smtClean="0">
                <a:solidFill>
                  <a:srgbClr val="FFFFFF"/>
                </a:solidFill>
                <a:latin typeface="Arial"/>
                <a:cs typeface="Arial"/>
              </a:rPr>
              <a:t>TERRA</a:t>
            </a:r>
            <a:endParaRPr lang="it-IT" sz="2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" name="Processo 11"/>
          <p:cNvSpPr/>
          <p:nvPr/>
        </p:nvSpPr>
        <p:spPr>
          <a:xfrm>
            <a:off x="1264554" y="5384189"/>
            <a:ext cx="2033255" cy="842211"/>
          </a:xfrm>
          <a:prstGeom prst="flowChartProcess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dirty="0" smtClean="0"/>
              <a:t>BRAVO!</a:t>
            </a:r>
            <a:endParaRPr lang="it-IT" sz="30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452" y="230180"/>
            <a:ext cx="6604351" cy="668528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3366FF"/>
                </a:solidFill>
                <a:latin typeface="Arial"/>
                <a:cs typeface="Arial"/>
              </a:rPr>
              <a:t>CIBO E GIOCO</a:t>
            </a:r>
            <a:endParaRPr lang="it-IT" sz="3200" b="1" dirty="0">
              <a:solidFill>
                <a:srgbClr val="3366FF"/>
              </a:solidFill>
              <a:latin typeface="Arial"/>
              <a:cs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88848" y="1122947"/>
            <a:ext cx="78549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Il cane rivolge la sua attenzione al conduttore grazie a stimoli, che 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rappresentano una ricompensa finale (cibo, lodi, gioco).</a:t>
            </a:r>
          </a:p>
          <a:p>
            <a:pPr algn="ctr"/>
            <a:endParaRPr lang="it-IT" sz="2000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Il cibo è quello più immediato, il gioco inizialmente da impostare</a:t>
            </a:r>
          </a:p>
          <a:p>
            <a:pPr algn="ctr"/>
            <a:r>
              <a:rPr lang="it-IT" sz="2000" dirty="0" smtClean="0">
                <a:solidFill>
                  <a:srgbClr val="0000FF"/>
                </a:solidFill>
                <a:latin typeface="Arial"/>
                <a:cs typeface="Arial"/>
              </a:rPr>
              <a:t>permette di lavorare meglio a lungo termine.</a:t>
            </a:r>
          </a:p>
        </p:txBody>
      </p:sp>
      <p:pic>
        <p:nvPicPr>
          <p:cNvPr id="7" name="Immagine 6" descr="Schermata 2015-12-31 alle 03.04.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275" y="3053825"/>
            <a:ext cx="4618874" cy="315007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3767" y="6596390"/>
            <a:ext cx="8590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dirty="0" smtClean="0">
                <a:solidFill>
                  <a:srgbClr val="000000"/>
                </a:solidFill>
                <a:cs typeface="Verdana"/>
              </a:rPr>
              <a:t>KOUN ADDESTRAMENTO - IMPOSTAZIONE CARATTERIALE, PREPARAZIONE AGONISTICA, BREVETTI     MOBILE +39 348.2805206    WWW.KOUN.IT </a:t>
            </a:r>
            <a:endParaRPr lang="it-IT" sz="1100" b="1" dirty="0">
              <a:solidFill>
                <a:srgbClr val="000000"/>
              </a:solidFill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22365</TotalTime>
  <Words>424</Words>
  <Application>Microsoft Macintosh PowerPoint</Application>
  <PresentationFormat>Presentazione su schermo (4:3)</PresentationFormat>
  <Paragraphs>61</Paragraphs>
  <Slides>7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LA POSIZIONE BASE</vt:lpstr>
      <vt:lpstr>LA POSIZIONE BASE</vt:lpstr>
      <vt:lpstr>COME SI COMUNICA</vt:lpstr>
      <vt:lpstr>GIUSTO E SBAGLIATO</vt:lpstr>
      <vt:lpstr>ESECUZIONE ED ERRORE</vt:lpstr>
      <vt:lpstr>ORDINE E LODE</vt:lpstr>
      <vt:lpstr>CIBO E GIOCO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Maurizio</dc:creator>
  <cp:lastModifiedBy>Maurizio</cp:lastModifiedBy>
  <cp:revision>138</cp:revision>
  <dcterms:created xsi:type="dcterms:W3CDTF">2015-04-03T23:09:19Z</dcterms:created>
  <dcterms:modified xsi:type="dcterms:W3CDTF">2015-04-03T23:10:08Z</dcterms:modified>
</cp:coreProperties>
</file>