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1" r:id="rId1"/>
  </p:sldMasterIdLst>
  <p:sldIdLst>
    <p:sldId id="298" r:id="rId2"/>
    <p:sldId id="299" r:id="rId3"/>
    <p:sldId id="321" r:id="rId4"/>
    <p:sldId id="300" r:id="rId5"/>
    <p:sldId id="301" r:id="rId6"/>
    <p:sldId id="304" r:id="rId7"/>
    <p:sldId id="322" r:id="rId8"/>
    <p:sldId id="323" r:id="rId9"/>
    <p:sldId id="324" r:id="rId10"/>
    <p:sldId id="306" r:id="rId11"/>
    <p:sldId id="307" r:id="rId12"/>
    <p:sldId id="320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A4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0" autoAdjust="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CED9-0237-EF46-BA46-C011AF121346}" type="datetimeFigureOut">
              <a:rPr lang="it-IT" smtClean="0"/>
              <a:pPr/>
              <a:t>14-03-2015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8175" y="2586117"/>
            <a:ext cx="7205352" cy="1416982"/>
          </a:xfrm>
        </p:spPr>
        <p:txBody>
          <a:bodyPr>
            <a:noAutofit/>
          </a:bodyPr>
          <a:lstStyle/>
          <a:p>
            <a:r>
              <a:rPr lang="it-IT" sz="5500" b="1" dirty="0" smtClean="0">
                <a:solidFill>
                  <a:schemeClr val="bg1"/>
                </a:solidFill>
                <a:latin typeface="Arial"/>
                <a:cs typeface="Arial"/>
              </a:rPr>
              <a:t> LA </a:t>
            </a:r>
            <a:r>
              <a:rPr lang="it-IT" sz="5500" b="1" dirty="0" smtClean="0">
                <a:solidFill>
                  <a:schemeClr val="bg1"/>
                </a:solidFill>
                <a:latin typeface="Arial"/>
                <a:cs typeface="Arial"/>
              </a:rPr>
              <a:t>GIORNATA AL </a:t>
            </a:r>
            <a:r>
              <a:rPr lang="it-IT" sz="5500" b="1" dirty="0" smtClean="0">
                <a:solidFill>
                  <a:schemeClr val="bg1"/>
                </a:solidFill>
                <a:latin typeface="Arial"/>
                <a:cs typeface="Arial"/>
              </a:rPr>
              <a:t>CAMPO</a:t>
            </a:r>
            <a:endParaRPr lang="it-IT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IL TERMOMETRO DEL CANE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68443" y="1977123"/>
            <a:ext cx="7695787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00FF"/>
                </a:solidFill>
                <a:latin typeface="Arial"/>
                <a:cs typeface="Arial"/>
              </a:rPr>
              <a:t>Come facciamo a renderci conto se abbiamo il cane “carico” </a:t>
            </a:r>
          </a:p>
          <a:p>
            <a:pPr algn="ctr"/>
            <a:r>
              <a:rPr lang="it-IT" sz="2200" dirty="0" smtClean="0">
                <a:solidFill>
                  <a:srgbClr val="0000FF"/>
                </a:solidFill>
                <a:latin typeface="Arial"/>
                <a:cs typeface="Arial"/>
              </a:rPr>
              <a:t>oppure in fase “calante”?</a:t>
            </a:r>
          </a:p>
          <a:p>
            <a:pPr algn="ctr"/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200" b="1" dirty="0" smtClean="0">
                <a:solidFill>
                  <a:srgbClr val="0000FF"/>
                </a:solidFill>
                <a:latin typeface="Arial"/>
                <a:cs typeface="Arial"/>
              </a:rPr>
              <a:t>RICORDATE LE LEZIONI PRECEDENTI</a:t>
            </a:r>
            <a:endParaRPr lang="it-IT" sz="22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200" b="1" dirty="0" smtClean="0">
                <a:solidFill>
                  <a:srgbClr val="0000FF"/>
                </a:solidFill>
                <a:latin typeface="Arial"/>
                <a:cs typeface="Arial"/>
              </a:rPr>
              <a:t>QUALI SONO GL’INDICATORI DEL CANE?</a:t>
            </a:r>
            <a:endParaRPr lang="it-IT" sz="22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5" name="Immagine 4" descr="posizioni_coda_c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34"/>
            <a:ext cx="9144000" cy="662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088175" y="2654158"/>
            <a:ext cx="7205352" cy="1416982"/>
          </a:xfrm>
        </p:spPr>
        <p:txBody>
          <a:bodyPr>
            <a:noAutofit/>
          </a:bodyPr>
          <a:lstStyle/>
          <a:p>
            <a:r>
              <a:rPr lang="it-IT" sz="5500" b="1" dirty="0" smtClean="0">
                <a:latin typeface="Arial"/>
                <a:cs typeface="Arial"/>
              </a:rPr>
              <a:t> </a:t>
            </a:r>
            <a:r>
              <a:rPr lang="it-IT" sz="5000" b="1" dirty="0" smtClean="0">
                <a:solidFill>
                  <a:schemeClr val="bg1"/>
                </a:solidFill>
                <a:latin typeface="Arial"/>
                <a:cs typeface="Arial"/>
              </a:rPr>
              <a:t>..torniamo in campo.</a:t>
            </a:r>
            <a:endParaRPr lang="it-IT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LO STIMOLO DEL GIOCO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3109" y="1213889"/>
            <a:ext cx="725757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Il lavoro che eseguiamo con il cane all’interno del campo</a:t>
            </a:r>
          </a:p>
          <a:p>
            <a:pPr algn="ctr"/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d’addestramento risulta molto più agevole se il cane</a:t>
            </a:r>
          </a:p>
          <a:p>
            <a:pPr algn="ctr"/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ha un </a:t>
            </a:r>
            <a:r>
              <a:rPr lang="it-IT" sz="22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ELEVATO STIMOLO</a:t>
            </a:r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Il metodo che ormai ben conosciamo è quello di riuscire</a:t>
            </a: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a focalizzare l’attenzione del cane </a:t>
            </a:r>
            <a:r>
              <a:rPr lang="it-IT" sz="2200" b="1" dirty="0" smtClean="0">
                <a:solidFill>
                  <a:srgbClr val="10253F"/>
                </a:solidFill>
                <a:latin typeface="Arial"/>
                <a:cs typeface="Arial"/>
              </a:rPr>
              <a:t>sul gioco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6" name="Immagine 5" descr="IMG_3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66" y="3187700"/>
            <a:ext cx="3810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LO STIMOLO DEL CIBO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1941" y="1213889"/>
            <a:ext cx="833994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Il secondo metodo per ottenere un </a:t>
            </a:r>
            <a:r>
              <a:rPr lang="it-IT" sz="22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ELEVATO STIMOLO</a:t>
            </a:r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sul cane</a:t>
            </a:r>
            <a:endParaRPr lang="it-IT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è quello derivante dalla fame, cercando di focalizzare l’attenzione </a:t>
            </a: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del cane </a:t>
            </a:r>
            <a:r>
              <a:rPr lang="it-IT" sz="2200" b="1" dirty="0" smtClean="0">
                <a:solidFill>
                  <a:srgbClr val="10253F"/>
                </a:solidFill>
                <a:latin typeface="Arial"/>
                <a:cs typeface="Arial"/>
              </a:rPr>
              <a:t>sul cibo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8" name="Immagine 7" descr="IMG_3659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52" y="2500299"/>
            <a:ext cx="5886152" cy="392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LO STIMOLO 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4124" y="1381782"/>
            <a:ext cx="7461184" cy="3447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In genere capita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che,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dopo alcuni minuti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 il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cane non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abbia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alcuna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attenzione per il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conduttore, e questi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ci dica:</a:t>
            </a:r>
          </a:p>
          <a:p>
            <a:pPr algn="ctr"/>
            <a:endParaRPr lang="it-IT" sz="2200" dirty="0" smtClean="0">
              <a:solidFill>
                <a:srgbClr val="10253F"/>
              </a:solidFill>
              <a:latin typeface="Arial"/>
              <a:cs typeface="Arial"/>
            </a:endParaRPr>
          </a:p>
          <a:p>
            <a:pPr algn="ctr"/>
            <a:r>
              <a:rPr lang="it-IT" sz="2200" b="1" u="sng" dirty="0" smtClean="0">
                <a:solidFill>
                  <a:srgbClr val="FF0000"/>
                </a:solidFill>
                <a:latin typeface="Arial"/>
                <a:cs typeface="Arial"/>
              </a:rPr>
              <a:t>“..OGGI NON HA VOGLIA NON </a:t>
            </a:r>
            <a:r>
              <a:rPr lang="it-IT" sz="2200" b="1" u="sng" dirty="0" err="1" smtClean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lang="it-IT" sz="2200" b="1" u="sng" dirty="0" smtClean="0">
                <a:solidFill>
                  <a:srgbClr val="FF0000"/>
                </a:solidFill>
                <a:latin typeface="Arial"/>
                <a:cs typeface="Arial"/>
              </a:rPr>
              <a:t> GUARDA!”</a:t>
            </a: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it-IT" sz="2200" dirty="0" smtClean="0">
              <a:solidFill>
                <a:srgbClr val="10253F"/>
              </a:solidFill>
              <a:latin typeface="Arial"/>
              <a:cs typeface="Arial"/>
            </a:endParaRPr>
          </a:p>
          <a:p>
            <a:pPr algn="ctr"/>
            <a:endParaRPr lang="it-IT" sz="2200" dirty="0" smtClean="0">
              <a:solidFill>
                <a:srgbClr val="10253F"/>
              </a:solidFill>
              <a:latin typeface="Arial"/>
              <a:cs typeface="Arial"/>
            </a:endParaRP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Dobbiamo stimolare l’attenzione rivolgendola verso di noi</a:t>
            </a: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e spesso si dimentica di preparare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 le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ore precedenti in</a:t>
            </a:r>
          </a:p>
          <a:p>
            <a:pPr algn="ctr"/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modo tale che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 il cane abbia </a:t>
            </a:r>
            <a:r>
              <a:rPr lang="it-IT" sz="2200" dirty="0" smtClean="0">
                <a:solidFill>
                  <a:srgbClr val="10253F"/>
                </a:solidFill>
                <a:latin typeface="Arial"/>
                <a:cs typeface="Arial"/>
              </a:rPr>
              <a:t>voglia di andare al campo.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LA MATTINA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9276" y="1455303"/>
            <a:ext cx="821417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smtClean="0">
                <a:latin typeface="Arial"/>
                <a:cs typeface="Arial"/>
              </a:rPr>
              <a:t>Se decidiamo di andare al campo nel pomeriggio (come avviene </a:t>
            </a: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nella giornata del sabato) è bene organizzare la mattinata</a:t>
            </a: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in modo tale che, come diciamo noi </a:t>
            </a:r>
            <a:r>
              <a:rPr lang="it-IT" sz="2200" dirty="0" err="1" smtClean="0">
                <a:latin typeface="Arial"/>
                <a:cs typeface="Arial"/>
              </a:rPr>
              <a:t>garisti</a:t>
            </a:r>
            <a:r>
              <a:rPr lang="it-IT" sz="2200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 </a:t>
            </a:r>
            <a:endParaRPr lang="it-IT" sz="2200" dirty="0" smtClean="0">
              <a:latin typeface="Arial"/>
              <a:cs typeface="Arial"/>
            </a:endParaRP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“</a:t>
            </a: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IL CANE SIA CARICO</a:t>
            </a:r>
            <a:r>
              <a:rPr lang="it-IT" sz="2200" dirty="0" smtClean="0">
                <a:latin typeface="Arial"/>
                <a:cs typeface="Arial"/>
              </a:rPr>
              <a:t>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3767" y="3741461"/>
            <a:ext cx="8590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Arial"/>
                <a:cs typeface="Arial"/>
              </a:rPr>
              <a:t>Di seguito vi fornirò un esempio di come potrebbe essere </a:t>
            </a: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il classico sabato mattina che precede un pomeriggio</a:t>
            </a:r>
          </a:p>
          <a:p>
            <a:pPr algn="ctr"/>
            <a:r>
              <a:rPr lang="it-IT" sz="2200" dirty="0" smtClean="0">
                <a:latin typeface="Arial"/>
                <a:cs typeface="Arial"/>
              </a:rPr>
              <a:t>d’addestramento.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LA MATTINATA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6249" y="1568102"/>
            <a:ext cx="812021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:30 - SVEGLIA E “</a:t>
            </a:r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BISOGNINO</a:t>
            </a:r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”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Portiamo il cane a “sporcare” vicino a casa, durante il tragitto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 lo terremo al 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guinzaglio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 evitando che 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giochi libero con altri cani </a:t>
            </a:r>
          </a:p>
          <a:p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200" b="1" dirty="0" err="1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:45 - PASTO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Al rientro a casa somministriamo il pasto normale lasciandolo 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tranquillo per la digestione </a:t>
            </a:r>
          </a:p>
          <a:p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200" b="1" dirty="0" err="1" smtClean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:30 - LAVORI IN GIARDINO/CASA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Se facciamo dei lavori in giardino o in casa lasciamo il cane nel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box o eventualmente confinato in modo che non abbia occasione di correre o giocare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LA MATTINATA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6249" y="1568102"/>
            <a:ext cx="812021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11:00 - SPESA E COMMISSIONI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Se usciamo a fare spese lasciamo il cane a casa oppure se lo portiamo con noi resterà nel </a:t>
            </a:r>
            <a:r>
              <a:rPr lang="it-IT" sz="2200" dirty="0" err="1" smtClean="0">
                <a:solidFill>
                  <a:srgbClr val="000000"/>
                </a:solidFill>
                <a:latin typeface="Arial"/>
                <a:cs typeface="Arial"/>
              </a:rPr>
              <a:t>kennel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 in auto scendendo per “sporcare” a guinzaglio</a:t>
            </a:r>
          </a:p>
          <a:p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12:30 RIENTRO E PRANZO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Al rientro a casa rimettiamo il cane in condizioni che non giochi o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 non possa correre 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libero e magari iniziamo ad incitarlo “Andiamo al campo? </a:t>
            </a:r>
            <a:r>
              <a:rPr lang="it-IT" sz="2200" dirty="0" err="1" smtClean="0">
                <a:solidFill>
                  <a:srgbClr val="000000"/>
                </a:solidFill>
                <a:latin typeface="Arial"/>
                <a:cs typeface="Arial"/>
              </a:rPr>
              <a:t>Andiamo…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? Dai..dai..che andiamo a giocare”</a:t>
            </a:r>
          </a:p>
          <a:p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it-IT" sz="2200" b="1" dirty="0" smtClean="0">
                <a:solidFill>
                  <a:srgbClr val="000000"/>
                </a:solidFill>
                <a:latin typeface="Arial"/>
                <a:cs typeface="Arial"/>
              </a:rPr>
              <a:t>14:00 PARTENZA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Cane nel </a:t>
            </a:r>
            <a:r>
              <a:rPr lang="it-IT" sz="2200" dirty="0" err="1" smtClean="0">
                <a:solidFill>
                  <a:srgbClr val="000000"/>
                </a:solidFill>
                <a:latin typeface="Arial"/>
                <a:cs typeface="Arial"/>
              </a:rPr>
              <a:t>kennel</a:t>
            </a:r>
            <a:r>
              <a:rPr lang="it-IT" sz="2200" dirty="0" smtClean="0">
                <a:solidFill>
                  <a:srgbClr val="000000"/>
                </a:solidFill>
                <a:latin typeface="Arial"/>
                <a:cs typeface="Arial"/>
              </a:rPr>
              <a:t> in auto e dirigiamoci verso il campo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AL CAMPO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6249" y="1123618"/>
            <a:ext cx="8120219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u="sng" dirty="0" smtClean="0">
                <a:solidFill>
                  <a:srgbClr val="FF0000"/>
                </a:solidFill>
                <a:latin typeface="Arial"/>
                <a:cs typeface="Arial"/>
              </a:rPr>
              <a:t>COMPORTAMENTI CHE SCARICANO IL CANE</a:t>
            </a:r>
          </a:p>
          <a:p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Andare a salutare con il cane al guinzaglio</a:t>
            </a:r>
          </a:p>
          <a:p>
            <a:pPr>
              <a:buFontTx/>
              <a:buChar char="-"/>
            </a:pPr>
            <a:endParaRPr lang="it-IT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Sostare a chiacchierare con il cane al guinzaglio</a:t>
            </a:r>
          </a:p>
          <a:p>
            <a:pPr>
              <a:buFontTx/>
              <a:buChar char="-"/>
            </a:pPr>
            <a:endParaRPr lang="it-IT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Andare lungo la stradina lasciando “sfogare” il cane</a:t>
            </a:r>
          </a:p>
          <a:p>
            <a:pPr>
              <a:buFontTx/>
              <a:buChar char="-"/>
            </a:pPr>
            <a:endParaRPr lang="it-IT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Farlo giocare con altri cani “amici” al guinzaglio</a:t>
            </a:r>
          </a:p>
          <a:p>
            <a:pPr>
              <a:buFontTx/>
              <a:buChar char="-"/>
            </a:pPr>
            <a:endParaRPr lang="it-IT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Entrare con il cane nel campo senza uno degli addestratori</a:t>
            </a:r>
          </a:p>
          <a:p>
            <a:pPr>
              <a:buFontTx/>
              <a:buChar char="-"/>
            </a:pPr>
            <a:endParaRPr lang="it-IT" sz="2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Avere atteggiamento passivo e ciondolante dei “</a:t>
            </a:r>
            <a:r>
              <a:rPr lang="it-IT" sz="22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bellezzari</a:t>
            </a:r>
            <a:r>
              <a:rPr lang="it-IT" sz="2200" b="1" dirty="0" smtClean="0">
                <a:solidFill>
                  <a:srgbClr val="FF0000"/>
                </a:solidFill>
                <a:latin typeface="Arial"/>
                <a:cs typeface="Arial"/>
              </a:rPr>
              <a:t>”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AL CAMPO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6249" y="1568102"/>
            <a:ext cx="812021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0090"/>
                </a:solidFill>
                <a:latin typeface="Arial"/>
                <a:cs typeface="Arial"/>
              </a:rPr>
              <a:t>COMPORTAMENTI CHE MANTENGONO ALTA LA CARICA</a:t>
            </a:r>
            <a:endParaRPr lang="it-IT" sz="2200" b="1" u="sng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it-IT" sz="2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dirty="0" smtClean="0">
                <a:solidFill>
                  <a:srgbClr val="000090"/>
                </a:solidFill>
                <a:latin typeface="Arial"/>
                <a:cs typeface="Arial"/>
              </a:rPr>
              <a:t>Portare il cane a sporcare a guinzaglio lungo la stradina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dirty="0" smtClean="0">
                <a:solidFill>
                  <a:srgbClr val="000090"/>
                </a:solidFill>
                <a:latin typeface="Arial"/>
                <a:cs typeface="Arial"/>
              </a:rPr>
              <a:t>Riporre il cane nel trasportino o in una delle gabbie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dirty="0" smtClean="0">
                <a:solidFill>
                  <a:srgbClr val="000090"/>
                </a:solidFill>
                <a:latin typeface="Arial"/>
                <a:cs typeface="Arial"/>
              </a:rPr>
              <a:t>Essere concentrati nel momento in cui si prende il cane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dirty="0" smtClean="0">
                <a:solidFill>
                  <a:srgbClr val="000090"/>
                </a:solidFill>
                <a:latin typeface="Arial"/>
                <a:cs typeface="Arial"/>
              </a:rPr>
              <a:t>Entrare in campo con il cane concentrato su di noi (cibo o gioco)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it-IT" sz="2200" dirty="0" smtClean="0">
                <a:solidFill>
                  <a:srgbClr val="000090"/>
                </a:solidFill>
                <a:latin typeface="Arial"/>
                <a:cs typeface="Arial"/>
              </a:rPr>
              <a:t>Ricordarsi che il segreto è LAVORARE POCO E BENE</a:t>
            </a:r>
          </a:p>
          <a:p>
            <a:pPr>
              <a:buFontTx/>
              <a:buChar char="-"/>
            </a:pPr>
            <a:endParaRPr lang="it-IT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22754</TotalTime>
  <Words>741</Words>
  <Application>Microsoft Macintosh PowerPoint</Application>
  <PresentationFormat>Presentazione su schermo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 LA GIORNATA AL CAMPO</vt:lpstr>
      <vt:lpstr>LO STIMOLO DEL GIOCO</vt:lpstr>
      <vt:lpstr>LO STIMOLO DEL CIBO</vt:lpstr>
      <vt:lpstr>LO STIMOLO </vt:lpstr>
      <vt:lpstr>LA MATTINA</vt:lpstr>
      <vt:lpstr>LA MATTINATA</vt:lpstr>
      <vt:lpstr>LA MATTINATA</vt:lpstr>
      <vt:lpstr>AL CAMPO</vt:lpstr>
      <vt:lpstr>AL CAMPO</vt:lpstr>
      <vt:lpstr>IL TERMOMETRO DEL CANE</vt:lpstr>
      <vt:lpstr>Diapositiva 11</vt:lpstr>
      <vt:lpstr> ..torniamo in campo.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</dc:creator>
  <cp:lastModifiedBy>Maurizio</cp:lastModifiedBy>
  <cp:revision>174</cp:revision>
  <dcterms:created xsi:type="dcterms:W3CDTF">2015-03-14T00:21:23Z</dcterms:created>
  <dcterms:modified xsi:type="dcterms:W3CDTF">2015-03-14T00:28:34Z</dcterms:modified>
</cp:coreProperties>
</file>